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  <a:latin typeface="Microsoft YaHei"/>
              </a:rPr>
              <a:t>📖 成人高考专升本《政治》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0">
                <a:solidFill>
                  <a:srgbClr val="A0C4E8"/>
                </a:solidFill>
                <a:latin typeface="Microsoft YaHei"/>
              </a:rPr>
              <a:t>教学课件· 知识精讲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0" y="3474720"/>
            <a:ext cx="3931920" cy="36576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38404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8AAACC"/>
                </a:solidFill>
                <a:latin typeface="Microsoft YaHei"/>
              </a:rPr>
              <a:t>三大部分 · 核心考点 · 概念辨析 · 答题要点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3035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7A9ABC"/>
                </a:solidFill>
                <a:latin typeface="Microsoft YaHei"/>
              </a:rPr>
              <a:t>马克思主义哲学  ·  毛泽东思想  ·  习近平时代思想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辩证法总特征：联系与发展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[总特征] 联系：事物之间和内部各要素之间相互影响、相互制约的关系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特征：客观性（不以意志为转移）、普遍性（无处不在）、多样性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[总特征] 发展：前进的、上升的运动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实质：新事物的产生和旧事物的灭亡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辩证法 vs 形而上学的根本分歧：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是否承认矛盾是事物发展的动力和源泉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核心：对立统一规律是辩证法的实质和核心（必考）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C0392B"/>
                </a:solidFill>
                <a:latin typeface="Microsoft YaHei"/>
              </a:rPr>
              <a:t>对立统一规律（矛盾规律）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矛盾 = 事物内部对立统一的关系；矛盾是事物发展的根本动力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[定义] 同一性：对立面相互依存、相互贯通（有条件的、相对的）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[定义] 斗争性：对立面相互排斥、相互分离（无条件的、绝对的）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同一性和斗争性相互联结 -&gt; 构成矛盾运动 -&gt; 推动发展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矛盾普遍性：矛盾存在于一切事物中，贯穿始终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矛盾特殊性：不同事物矛盾各有特点 -&gt; 具体问题具体分析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方法论：两点论与重点论统一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抓主要矛盾和矛盾的主要方面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对立统一规律是辩证法的实质和核心（必考）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量变质变 &amp; 否定之否定规律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[量变质变规律]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量变：数量增减/排列变动，保持质的相对稳定的渐进变化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质变：性质的根本变化，质态的飞跃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关系：量变是质变的必要准备；质变是量变的必然结果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量变和质变相互渗透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[否定之否定规律]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发展路径：肯定 -&gt; 否定 -&gt; 否定之否定（螺旋式上升）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辩证否定 = 扬弃（既克服又保留）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[5对范畴]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原因与结果 / 必然与偶然 / 可能与现实 / 本质与现象 / 内容与形式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  <a:latin typeface="Microsoft YaHei"/>
              </a:rPr>
              <a:t>第4章 认识论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0175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A0C4E8"/>
                </a:solidFill>
                <a:latin typeface="Microsoft YaHei"/>
              </a:rPr>
              <a:t>实践的本质与特征 -&gt; 认识 -&gt; 认识运动的辩证过程 -&gt; 真理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实践与认识的辩证关系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实践 = 人们能动地改造和探索现实世界的一切社会性的客观物质活动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[核心] 实践三特征：客观物质性 + 主观能动性 + 社会历史性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[关系] 实践与认识的辩证关系：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实践决定认识：来源 / 动力 / 检验标准 / 目的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认识反作用于实践：正确认识促进，错误认识阻碍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真理 = 对客观事物及其规律的正确反映（客观性是本质属性）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绝对真理与相对真理：真理的2种不同属性，相互渗透、相互包含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认识运动规律：实践 -&gt; 认识 -&gt; 再实践 -&gt; 再认识（循环往复、螺旋上升）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  <a:latin typeface="Microsoft YaHei"/>
              </a:rPr>
              <a:t>第5章 唯物史观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0175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A0C4E8"/>
                </a:solidFill>
                <a:latin typeface="Microsoft YaHei"/>
              </a:rPr>
              <a:t>社会存在与社会意识 -&gt; 生产力与生产关系 -&gt; 经济基础与上层建筑 -&gt; 人民群众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唯物史观核心原理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[关系] 社会存在与社会意识辩证关系：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社会存在决定社会意识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社会意识具有相对独立性（能动反作用）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先进社会意识 -&gt; 推动；落后社会意识 -&gt; 阻碍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[关系] 生产力与生产关系：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生产力决定生产关系；生产关系反作用于生产力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生产关系适合 -&gt; 推动；不适合 -&gt; 阻碍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[关系] 经济基础与上层建筑：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经济基础决定上层建筑；上层建筑反作用于经济基础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[定义] 社会基本矛盾 = 生产力与生产关系 + 经济基础与上层建筑（根本动力）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[原理] 人民群众历史作用：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① 物质财富创造者 ② 精神财富创造者 ③ 社会变革决定力量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[方法论] 群众路线：一切为了群众，一切依靠群众，从群众中来，到群众中去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群众路线是党的生命线和根本工作路线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  <a:latin typeface="Microsoft YaHei"/>
              </a:rPr>
              <a:t>Part 2: 毛泽东思想和中国特色社会主义理论体系概论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0175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A0C4E8"/>
                </a:solidFill>
                <a:latin typeface="Microsoft YaHei"/>
              </a:rPr>
              <a:t>选择题11~20 | 约30分 | 简答/论述必考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C0392B"/>
                </a:solidFill>
                <a:latin typeface="Microsoft YaHei"/>
              </a:rPr>
              <a:t>毛泽东思想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定义：马克思主义中国化时代化的第一次历史性飞跃的理论成果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[核心] 三大活的灵魂：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[精髓] 实事求是：一切从实际出发，理论联系实际，在实践中检验和发展真理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群众路线：一切为了群众，一切依靠群众，从群众中来，到群众中去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独立自主：坚持独立思考，走自己的路（中国革命建设的立足点）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萌芽标志：《中国社会各阶级的分析》《湖南农民运动考察报告》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关键史实：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国民党一大 -&gt; 第一次国共合作正式形成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井冈山根据地 -&gt; 全国第一块农村根据地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江西瑞金 -&gt; 中华苏维埃共和国临时中央政府成立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《论十大关系》 -&gt; 探索社会主义建设道路的开篇之作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毛泽东思想活的灵魂是简答题高频考点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邓小平理论（第二次飞跃）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主题：什么是社会主义、怎样建设社会主义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[核心] 社会主义本质：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解放和发展生产力，消灭剥削，消除两极分化，最终达到共同富裕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关键：坚持以经济建设为中心不动摇（一个中心、两个基本点）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基本经济制度：公有制为主体、多种所有制经济共同发展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国有经济主导作用 -&gt; 体现在对国民经济发展的控制力上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非公有制经济 -&gt; 社会主义市场经济的重要组成部分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健全社会主义法制：有法可依、有法必依、执法必严、违法必究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邓小平理论核心 = 什么是社会主义、怎样建设社会主义（必考）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2C5F8A"/>
                </a:solidFill>
                <a:latin typeface="Microsoft YaHei"/>
              </a:rPr>
              <a:t>[目录] Contents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371600"/>
            <a:ext cx="10515600" cy="1463040"/>
          </a:xfrm>
          <a:prstGeom prst="rect">
            <a:avLst/>
          </a:prstGeom>
          <a:solidFill>
            <a:srgbClr val="EDF2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41732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C0392B"/>
                </a:solidFill>
                <a:latin typeface="Microsoft YaHei"/>
              </a:rPr>
              <a:t>Part 1: 马克思主义哲学原理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874519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D3436"/>
                </a:solidFill>
                <a:latin typeface="Microsoft YaHei"/>
              </a:rPr>
              <a:t>第1章 哲学基本问题 / 第2章 物质和意识 / 第3章 辩证法 / 第4章 认识论 / 第5章 唯物史观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108960"/>
            <a:ext cx="10515600" cy="1280160"/>
          </a:xfrm>
          <a:prstGeom prst="rect">
            <a:avLst/>
          </a:prstGeom>
          <a:solidFill>
            <a:srgbClr val="EBF5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315468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2C5F8A"/>
                </a:solidFill>
                <a:latin typeface="Microsoft YaHei"/>
              </a:rPr>
              <a:t>Part 2: 毛泽东思想和中特理论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611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D3436"/>
                </a:solidFill>
                <a:latin typeface="Microsoft YaHei"/>
              </a:rPr>
              <a:t>毛泽东思想 / 邓小平理论 / 三个代表 / 科学发展观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4663440"/>
            <a:ext cx="10515600" cy="1280160"/>
          </a:xfrm>
          <a:prstGeom prst="rect">
            <a:avLst/>
          </a:prstGeom>
          <a:solidFill>
            <a:srgbClr val="F5EE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470916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8E44AD"/>
                </a:solidFill>
                <a:latin typeface="Microsoft YaHei"/>
              </a:rPr>
              <a:t>Part 3: 习近平新时代中国特色社会主义思想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516636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D3436"/>
                </a:solidFill>
                <a:latin typeface="Microsoft YaHei"/>
              </a:rPr>
              <a:t>两个结合 / 四梁八柱 / 五位一体 / 四个全面 / 中国式现代化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三个代表 &amp; 科学发展观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[三个代表重要思想]（党的十六大确立为指导思想）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代表先进生产力的发展要求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代表先进文化的前进方向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代表最广大人民的根本利益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[科学发展观]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核心：以人为本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基本要求：全面协调可持续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根本方法：统筹兼顾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[高频考点]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社会主义道德建设原则：集体主义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一国两制最初为解决台湾问题而提出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我国解决民族问题的根本出发点和归宿：各民族的共同繁荣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  <a:latin typeface="Microsoft YaHei"/>
              </a:rPr>
              <a:t>Part 3: 习近平新时代中国特色社会主义思想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0175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A0C4E8"/>
                </a:solidFill>
                <a:latin typeface="Microsoft YaHei"/>
              </a:rPr>
              <a:t>选择21~35 | 约40分 | 论述必考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8E44AD"/>
                </a:solidFill>
                <a:latin typeface="Microsoft YaHei"/>
              </a:rPr>
              <a:t>导论：两个结合与科学体系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定义：马克思主义中国化时代化新的飞跃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[核心] 两个结合：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马克思主义基本原理 + 中国具体实际 + 中华优秀传统文化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科学体系四梁八柱：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[核心] 十个明确：主体内容（统摄作用）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十四个坚持：基本方略（治国理政各方面）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十三个方面成就：实践总结（全景式展示）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六个必须坚持：人民至上 + 自信自立 + 守正创新 + 问题导向 + 系统观念 + 胸怀天下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两个结合是简答题高频考点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8E44AD"/>
                </a:solidFill>
                <a:latin typeface="Microsoft YaHei"/>
              </a:rPr>
              <a:t>五位一体总体布局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[经济建设]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高质量发展 -&gt; 新发展理念：创新、协调、绿色、开放、共享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[政治建设]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全面依法治国、人民当家作主、党的领导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[文化建设]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文化自信、社会主义核心价值观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[社会建设]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保障和改善民生、社会治理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[生态文明建设]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绿水青山就是金山银山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8E44AD"/>
                </a:solidFill>
                <a:latin typeface="Microsoft YaHei"/>
              </a:rPr>
              <a:t>四个全面 &amp; 核心命题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[四个全面战略布局]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全面建设社会主义现代化国家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全面深化改革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全面依法治国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全面从严治党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其他重要主题：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科教兴国战略 -&gt; 教育、科技、人才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国防和军队 -&gt; 强军目标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人类命运共同体 -&gt; 外交、全球治理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党的建设 -&gt; 全面从严治党（党的自我革命）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[结论] 中国式现代化 = 以中国式现代化全面推进中华民族伟大复兴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最本质特征 = 中国共产党领导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最大优势 = 中国共产党领导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论述题必考：中国式现代化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  <a:latin typeface="Microsoft YaHei"/>
              </a:rPr>
              <a:t>考试重点总结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600"/>
              </a:spcAft>
            </a:pPr>
            <a:r>
              <a:rPr sz="1800">
                <a:solidFill>
                  <a:srgbClr val="D0E0F0"/>
                </a:solidFill>
                <a:latin typeface="Microsoft YaHei"/>
              </a:rPr>
              <a:t>Part 1 哲学：矛盾的同一性与斗争性 / 量变质变 / 实践与认识 / 社会存在与意识</a:t>
            </a:r>
          </a:p>
          <a:p>
            <a:pPr algn="l">
              <a:spcAft>
                <a:spcPts val="1600"/>
              </a:spcAft>
            </a:pPr>
            <a:r>
              <a:rPr sz="1800">
                <a:solidFill>
                  <a:srgbClr val="D0E0F0"/>
                </a:solidFill>
                <a:latin typeface="Microsoft YaHei"/>
              </a:rPr>
              <a:t>Part 2 毛概：毛泽东思想活的灵魂 / 邓小平理论本质 / 三个代表 / 科学发展观核心</a:t>
            </a:r>
          </a:p>
          <a:p>
            <a:pPr algn="l">
              <a:spcAft>
                <a:spcPts val="1600"/>
              </a:spcAft>
            </a:pPr>
            <a:r>
              <a:rPr sz="1800">
                <a:solidFill>
                  <a:srgbClr val="D0E0F0"/>
                </a:solidFill>
                <a:latin typeface="Microsoft YaHei"/>
              </a:rPr>
              <a:t>Part 3 习概：两个结合 / 十个明确 / 五位一体 / 四个全面 / 中国式现代化</a:t>
            </a:r>
          </a:p>
          <a:p>
            <a:pPr algn="l">
              <a:spcAft>
                <a:spcPts val="1600"/>
              </a:spcAft>
            </a:pPr>
            <a:r>
              <a:rPr sz="1800">
                <a:solidFill>
                  <a:srgbClr val="D0E0F0"/>
                </a:solidFill>
                <a:latin typeface="Microsoft YaHei"/>
              </a:rPr>
              <a:t>时事政治：近一年国内外重大事件（考前1周集中突击）</a:t>
            </a:r>
          </a:p>
          <a:p>
            <a:pPr algn="l">
              <a:spcAft>
                <a:spcPts val="1600"/>
              </a:spcAft>
            </a:pPr>
            <a:r>
              <a:rPr sz="1800">
                <a:solidFill>
                  <a:srgbClr val="D0E0F0"/>
                </a:solidFill>
                <a:latin typeface="Microsoft YaHei"/>
              </a:rPr>
              <a:t>答题技巧：选择1-10马哲 / 11-20毛概 / 21-30习概 / 31-35时事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9436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D700"/>
                </a:solidFill>
                <a:latin typeface="Microsoft YaHei"/>
              </a:rPr>
              <a:t>祝考试顺利！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  <a:latin typeface="Microsoft YaHei"/>
              </a:rPr>
              <a:t>Part 1: 马克思主义哲学原理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0175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A0C4E8"/>
                </a:solidFill>
                <a:latin typeface="Microsoft YaHei"/>
              </a:rPr>
              <a:t>唯物论 -&gt; 辩证法 -&gt; 认识论 -&gt; 唯物史观 | 选择题1~10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第1章 哲学基本问题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哲学 = 系统化、理论化的世界观（人对世界总的看法和根本观点）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哲学基本问题 = 思维和存在的关系问题：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[核心] 何者为第一性（谁决定谁？）-&gt; 划分唯物主义/唯心主义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[核心] 有无同一性（能否认识世界？）-&gt; 划分可知论/不可知论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唯物主义三形态：古代朴素唯物（具体物质）-&gt; 近代形而上学唯物（孤立片面）-&gt; 辩证唯物主义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唯心主义两形态：客观唯心（理/道等客观精神）；主观唯心（个人意志）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[定义] 辩证法：用联系、发展、全面的观点看世界，承认矛盾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[定义] 形而上学：用孤立、静止、片面的观点看世界，否认矛盾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考点：哲学基本问题是思维和存在的关系问题（必考）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第1章 马哲的产生与特征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马哲产生的自然科学前提（19世纪三大发现）：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[1] 能量守恒和转换定律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[2] 细胞学说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[3] 生物进化论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理论来源：德国古典哲学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黑格尔的辩证法（唯心）+ 费尔巴哈的唯物主义（形而上学）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[核心] 马哲本质特征：科学性 + 实践性 + 革命性 + 人民性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实践性是马哲区别于旧哲学的最显著特征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考点：马哲直接理论来源 -&gt; 德国古典哲学（必考）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  <a:latin typeface="Microsoft YaHei"/>
              </a:rPr>
              <a:t>第2章 物质和意识（唯物论）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0175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A0C4E8"/>
                </a:solidFill>
                <a:latin typeface="Microsoft YaHei"/>
              </a:rPr>
              <a:t>物质 -&gt; 运动 -&gt; 静止 -&gt; 意识 -&gt; 主观能动性与客观规律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物质与运动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物质的唯一特性 = 客观实在性（不以人的意志为转移）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[定义] 运动 = 物质存在的根本属性和存在方式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运动是绝对的，静止是相对的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[关系] 运动与静止辩证统一：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动中有静，静中有动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承认相对静止的意义：理解事物多样性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考点：物质的唯一特性 -&gt; 客观实在性（单选）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365760"/>
            <a:ext cx="73152" cy="457200"/>
          </a:xfrm>
          <a:prstGeom prst="rect">
            <a:avLst/>
          </a:prstGeom>
          <a:solidFill>
            <a:srgbClr val="2C5F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5F8A"/>
                </a:solidFill>
                <a:latin typeface="Microsoft YaHei"/>
              </a:rPr>
              <a:t>意识的本质与能动作用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意识 = 人脑的机能和属性，是客观世界的主观映像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[核心] 物质与意识的辩证关系：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① 物质决定意识（意识是物质的反映）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② 意识对物质具有能动作用：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    - 目的性和计划性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    - 创造性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    - 指导实践改造世界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    - 调控行为和生理活动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[原理] 主观能动性与客观规律辩证统一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尊重规律是发挥能动性的前提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   发挥能动性是认识和利用规律的条件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/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2D3436"/>
                </a:solidFill>
                <a:latin typeface="Microsoft YaHei"/>
              </a:rPr>
              <a:t>[结论] 世界物质统一性原理 -&gt; 一切从实际出发、实事求是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636E72"/>
                </a:solidFill>
                <a:latin typeface="Microsoft YaHei"/>
              </a:rPr>
              <a:t>方法论：一切从实际出发、实事求是（简答题）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  <a:latin typeface="Microsoft YaHei"/>
              </a:rPr>
              <a:t>第3章 辩证法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0175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A0C4E8"/>
                </a:solidFill>
                <a:latin typeface="Microsoft YaHei"/>
              </a:rPr>
              <a:t>2大总特征 + 3大规律 + 5对范畴 | 核心：对立统一规律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